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en-US" dirty="0"/>
              <a:t>John Keats</a:t>
            </a:r>
            <a:br>
              <a:rPr lang="en-US" dirty="0"/>
            </a:br>
            <a:r>
              <a:rPr lang="en-US" dirty="0"/>
              <a:t>1795 </a:t>
            </a:r>
            <a:r>
              <a:rPr lang="en-US" dirty="0" smtClean="0"/>
              <a:t>– 1821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2536629"/>
            <a:ext cx="6400800" cy="379397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564904"/>
            <a:ext cx="285750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084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692696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Give me women, wine, and snuff </a:t>
            </a:r>
            <a:endParaRPr lang="ru-RU" sz="2400" dirty="0"/>
          </a:p>
          <a:p>
            <a:r>
              <a:rPr lang="en-US" sz="2400" dirty="0"/>
              <a:t>Until I cry out "hold, enough!" </a:t>
            </a:r>
            <a:endParaRPr lang="ru-RU" sz="2400" dirty="0"/>
          </a:p>
          <a:p>
            <a:r>
              <a:rPr lang="en-US" sz="2400" dirty="0"/>
              <a:t>You may do so sans objection </a:t>
            </a:r>
            <a:endParaRPr lang="ru-RU" sz="2400" dirty="0"/>
          </a:p>
          <a:p>
            <a:r>
              <a:rPr lang="en-US" sz="2400" dirty="0"/>
              <a:t>Till the day of resurrection: </a:t>
            </a:r>
            <a:endParaRPr lang="ru-RU" sz="2400" dirty="0"/>
          </a:p>
          <a:p>
            <a:r>
              <a:rPr lang="en-US" sz="2400" dirty="0"/>
              <a:t>For, bless my beard, they aye shall be </a:t>
            </a:r>
            <a:endParaRPr lang="ru-RU" sz="2400" dirty="0"/>
          </a:p>
          <a:p>
            <a:r>
              <a:rPr lang="en-US" sz="2400" dirty="0"/>
              <a:t>My beloved Trinity.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9616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006098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To one who has been long in city pent,</a:t>
            </a:r>
          </a:p>
          <a:p>
            <a:r>
              <a:rPr lang="en-US" sz="2400" dirty="0" err="1"/>
              <a:t>'Tis</a:t>
            </a:r>
            <a:r>
              <a:rPr lang="en-US" sz="2400" dirty="0"/>
              <a:t> very sweet to look into the fair</a:t>
            </a:r>
          </a:p>
          <a:p>
            <a:r>
              <a:rPr lang="en-US" sz="2400" dirty="0"/>
              <a:t>And open face of heaven, — to breathe a prayer</a:t>
            </a:r>
          </a:p>
          <a:p>
            <a:r>
              <a:rPr lang="en-US" sz="2400" dirty="0"/>
              <a:t>Full in the smile of the blue firmament.</a:t>
            </a:r>
          </a:p>
          <a:p>
            <a:r>
              <a:rPr lang="en-US" sz="2400" dirty="0"/>
              <a:t>Who is more happy, when, with heart's content,</a:t>
            </a:r>
          </a:p>
          <a:p>
            <a:r>
              <a:rPr lang="en-US" sz="2400" dirty="0"/>
              <a:t>Fatigued he sinks into some pleasant lair</a:t>
            </a:r>
          </a:p>
          <a:p>
            <a:r>
              <a:rPr lang="en-US" sz="2400" dirty="0"/>
              <a:t>Of wavy grass, and reads a debonair</a:t>
            </a:r>
          </a:p>
          <a:p>
            <a:r>
              <a:rPr lang="en-US" sz="2400" dirty="0"/>
              <a:t>And gentle tale of love and languishment?</a:t>
            </a:r>
          </a:p>
          <a:p>
            <a:endParaRPr lang="en-US" sz="2400" dirty="0"/>
          </a:p>
          <a:p>
            <a:r>
              <a:rPr lang="en-US" sz="2400" dirty="0"/>
              <a:t>Returning home at evening, with an ear</a:t>
            </a:r>
          </a:p>
          <a:p>
            <a:r>
              <a:rPr lang="en-US" sz="2400" dirty="0"/>
              <a:t>Catching the notes of Philomel, — an eye</a:t>
            </a:r>
          </a:p>
          <a:p>
            <a:r>
              <a:rPr lang="en-US" sz="2400" dirty="0"/>
              <a:t>Watching the sailing cloudlet's bright career,</a:t>
            </a:r>
          </a:p>
          <a:p>
            <a:r>
              <a:rPr lang="en-US" sz="2400" dirty="0"/>
              <a:t>He mourns that day so soon has glided by:</a:t>
            </a:r>
          </a:p>
          <a:p>
            <a:r>
              <a:rPr lang="en-US" sz="2400" dirty="0" err="1"/>
              <a:t>E'en</a:t>
            </a:r>
            <a:r>
              <a:rPr lang="en-US" sz="2400" dirty="0"/>
              <a:t> like the passage of an angel's tear</a:t>
            </a:r>
          </a:p>
          <a:p>
            <a:r>
              <a:rPr lang="en-US" sz="2400" dirty="0"/>
              <a:t>That falls through the clear ether silently.</a:t>
            </a:r>
          </a:p>
        </p:txBody>
      </p:sp>
    </p:spTree>
    <p:extLst>
      <p:ext uri="{BB962C8B-B14F-4D97-AF65-F5344CB8AC3E}">
        <p14:creationId xmlns:p14="http://schemas.microsoft.com/office/powerpoint/2010/main" val="63090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Перевод </a:t>
            </a:r>
            <a:r>
              <a:rPr lang="ru-RU" dirty="0" err="1" smtClean="0"/>
              <a:t>С.Я.Маршака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628800"/>
            <a:ext cx="4716016" cy="46805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To one who has been long in city pent,</a:t>
            </a:r>
          </a:p>
          <a:p>
            <a:pPr marL="0" indent="0">
              <a:buNone/>
            </a:pPr>
            <a:r>
              <a:rPr lang="en-US" dirty="0" err="1"/>
              <a:t>'Tis</a:t>
            </a:r>
            <a:r>
              <a:rPr lang="en-US" dirty="0"/>
              <a:t> very sweet to look into the fair</a:t>
            </a:r>
          </a:p>
          <a:p>
            <a:pPr marL="0" indent="0">
              <a:buNone/>
            </a:pPr>
            <a:r>
              <a:rPr lang="en-US" dirty="0"/>
              <a:t>And open face of heaven, — to breathe a prayer</a:t>
            </a:r>
          </a:p>
          <a:p>
            <a:pPr marL="0" indent="0">
              <a:buNone/>
            </a:pPr>
            <a:r>
              <a:rPr lang="en-US" dirty="0"/>
              <a:t>Full in the smile of the blue firmament.</a:t>
            </a:r>
          </a:p>
          <a:p>
            <a:pPr marL="0" indent="0">
              <a:buNone/>
            </a:pPr>
            <a:r>
              <a:rPr lang="en-US" dirty="0"/>
              <a:t>Who is more happy, when, with heart's content,</a:t>
            </a:r>
          </a:p>
          <a:p>
            <a:pPr marL="0" indent="0">
              <a:buNone/>
            </a:pPr>
            <a:r>
              <a:rPr lang="en-US" dirty="0"/>
              <a:t>Fatigued he sinks into some pleasant lair</a:t>
            </a:r>
          </a:p>
          <a:p>
            <a:pPr marL="0" indent="0">
              <a:buNone/>
            </a:pPr>
            <a:r>
              <a:rPr lang="en-US" dirty="0"/>
              <a:t>Of wavy grass, and reads a debonair</a:t>
            </a:r>
          </a:p>
          <a:p>
            <a:pPr marL="0" indent="0">
              <a:buNone/>
            </a:pPr>
            <a:r>
              <a:rPr lang="en-US" dirty="0"/>
              <a:t>And gentle tale of love and languishment?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Returning home at evening, with an ear</a:t>
            </a:r>
          </a:p>
          <a:p>
            <a:pPr marL="0" indent="0">
              <a:buNone/>
            </a:pPr>
            <a:r>
              <a:rPr lang="en-US" dirty="0"/>
              <a:t>Catching the notes of Philomel, — an eye</a:t>
            </a:r>
          </a:p>
          <a:p>
            <a:pPr marL="0" indent="0">
              <a:buNone/>
            </a:pPr>
            <a:r>
              <a:rPr lang="en-US" dirty="0"/>
              <a:t>Watching the sailing cloudlet's bright career,</a:t>
            </a:r>
          </a:p>
          <a:p>
            <a:pPr marL="0" indent="0">
              <a:buNone/>
            </a:pPr>
            <a:r>
              <a:rPr lang="en-US" dirty="0"/>
              <a:t>He mourns that day so soon has glided by:</a:t>
            </a:r>
          </a:p>
          <a:p>
            <a:pPr marL="0" indent="0">
              <a:buNone/>
            </a:pPr>
            <a:r>
              <a:rPr lang="en-US" dirty="0" err="1"/>
              <a:t>E'en</a:t>
            </a:r>
            <a:r>
              <a:rPr lang="en-US" dirty="0"/>
              <a:t> like the passage of an angel's tear</a:t>
            </a:r>
          </a:p>
          <a:p>
            <a:pPr marL="0" indent="0">
              <a:buNone/>
            </a:pPr>
            <a:r>
              <a:rPr lang="en-US" dirty="0"/>
              <a:t>That falls through the clear ether silently.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1628800"/>
            <a:ext cx="4248472" cy="45365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Тому, кто в городе был заточен,</a:t>
            </a:r>
          </a:p>
          <a:p>
            <a:pPr marL="0" indent="0">
              <a:buNone/>
            </a:pPr>
            <a:r>
              <a:rPr lang="ru-RU" dirty="0"/>
              <a:t> Такая радость - видеть над собою</a:t>
            </a:r>
          </a:p>
          <a:p>
            <a:pPr marL="0" indent="0">
              <a:buNone/>
            </a:pPr>
            <a:r>
              <a:rPr lang="ru-RU" dirty="0"/>
              <a:t> Открытый лик небес и на покое </a:t>
            </a:r>
          </a:p>
          <a:p>
            <a:pPr marL="0" indent="0">
              <a:buNone/>
            </a:pPr>
            <a:r>
              <a:rPr lang="ru-RU" dirty="0"/>
              <a:t> Дышать молитвой, тихой, точно сон.</a:t>
            </a:r>
          </a:p>
          <a:p>
            <a:pPr marL="0" indent="0">
              <a:buNone/>
            </a:pPr>
            <a:r>
              <a:rPr lang="ru-RU" dirty="0"/>
              <a:t> И счастлив тот, кто, сладко утомлен,</a:t>
            </a:r>
          </a:p>
          <a:p>
            <a:pPr marL="0" indent="0">
              <a:buNone/>
            </a:pPr>
            <a:r>
              <a:rPr lang="ru-RU" dirty="0"/>
              <a:t> Найдет в траве убежище от зноя</a:t>
            </a:r>
          </a:p>
          <a:p>
            <a:pPr marL="0" indent="0">
              <a:buNone/>
            </a:pPr>
            <a:r>
              <a:rPr lang="ru-RU" dirty="0"/>
              <a:t> И перечтет прекрасное, простое</a:t>
            </a:r>
          </a:p>
          <a:p>
            <a:pPr marL="0" indent="0">
              <a:buNone/>
            </a:pPr>
            <a:r>
              <a:rPr lang="ru-RU" dirty="0"/>
              <a:t> Преданье о любви былых времен.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И, возвращаясь к своему крыльцу,</a:t>
            </a:r>
          </a:p>
          <a:p>
            <a:pPr marL="0" indent="0">
              <a:buNone/>
            </a:pPr>
            <a:r>
              <a:rPr lang="ru-RU" dirty="0"/>
              <a:t> Услышав соловья в уснувшей чаще,</a:t>
            </a:r>
          </a:p>
          <a:p>
            <a:pPr marL="0" indent="0">
              <a:buNone/>
            </a:pPr>
            <a:r>
              <a:rPr lang="ru-RU" dirty="0"/>
              <a:t> Следя за тучкой, по небу скользящей,</a:t>
            </a:r>
          </a:p>
          <a:p>
            <a:pPr marL="0" indent="0">
              <a:buNone/>
            </a:pPr>
            <a:r>
              <a:rPr lang="ru-RU" dirty="0"/>
              <a:t> Он погрустит, что к скорому концу</a:t>
            </a:r>
          </a:p>
          <a:p>
            <a:pPr marL="0" indent="0">
              <a:buNone/>
            </a:pPr>
            <a:r>
              <a:rPr lang="ru-RU" dirty="0"/>
              <a:t> Подходит день, чтобы слезой блестящей</a:t>
            </a:r>
          </a:p>
          <a:p>
            <a:pPr marL="0" indent="0">
              <a:buNone/>
            </a:pPr>
            <a:r>
              <a:rPr lang="ru-RU" dirty="0"/>
              <a:t> У ангела скатиться по лицу.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986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08721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Had I a man's fair form, then might my sighs </a:t>
            </a:r>
            <a:endParaRPr lang="ru-RU" sz="2400" dirty="0"/>
          </a:p>
          <a:p>
            <a:r>
              <a:rPr lang="en-US" sz="2400" dirty="0"/>
              <a:t>Be echoed swiftly through that ivory shell </a:t>
            </a:r>
            <a:endParaRPr lang="ru-RU" sz="2400" dirty="0"/>
          </a:p>
          <a:p>
            <a:r>
              <a:rPr lang="en-US" sz="2400" dirty="0" err="1"/>
              <a:t>Thine</a:t>
            </a:r>
            <a:r>
              <a:rPr lang="en-US" sz="2400" dirty="0"/>
              <a:t> ear, and find thy gentle heart; so well </a:t>
            </a:r>
            <a:endParaRPr lang="ru-RU" sz="2400" dirty="0"/>
          </a:p>
          <a:p>
            <a:r>
              <a:rPr lang="en-US" sz="2400" dirty="0"/>
              <a:t>Would passion arm me for the </a:t>
            </a:r>
            <a:r>
              <a:rPr lang="en-US" sz="2400" dirty="0" smtClean="0"/>
              <a:t>enterprise: </a:t>
            </a:r>
            <a:endParaRPr lang="ru-RU" sz="2400" dirty="0"/>
          </a:p>
          <a:p>
            <a:r>
              <a:rPr lang="en-US" sz="2400" dirty="0"/>
              <a:t>But ah! I am no knight whose foeman dies; </a:t>
            </a:r>
            <a:endParaRPr lang="ru-RU" sz="2400" dirty="0"/>
          </a:p>
          <a:p>
            <a:r>
              <a:rPr lang="en-US" sz="2400" dirty="0"/>
              <a:t>No cuirass glistens on my bosom's swell; </a:t>
            </a:r>
            <a:endParaRPr lang="ru-RU" sz="2400" dirty="0"/>
          </a:p>
          <a:p>
            <a:r>
              <a:rPr lang="en-US" sz="2400" dirty="0"/>
              <a:t>I am no happy shepherd of the dell </a:t>
            </a:r>
            <a:endParaRPr lang="ru-RU" sz="2400" dirty="0"/>
          </a:p>
          <a:p>
            <a:r>
              <a:rPr lang="en-US" sz="2400" dirty="0"/>
              <a:t>Whose lips have trembled with a maiden's eyes. 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Yet must I </a:t>
            </a:r>
            <a:r>
              <a:rPr lang="en-US" sz="2400" dirty="0" err="1"/>
              <a:t>doat</a:t>
            </a:r>
            <a:r>
              <a:rPr lang="en-US" sz="2400" dirty="0"/>
              <a:t> upon thee,--call thee sweet, </a:t>
            </a:r>
            <a:endParaRPr lang="ru-RU" sz="2400" dirty="0"/>
          </a:p>
          <a:p>
            <a:r>
              <a:rPr lang="en-US" sz="2400" dirty="0"/>
              <a:t>Sweeter by far than </a:t>
            </a:r>
            <a:r>
              <a:rPr lang="en-US" sz="2400" dirty="0" err="1"/>
              <a:t>Hybla's</a:t>
            </a:r>
            <a:r>
              <a:rPr lang="en-US" sz="2400" dirty="0"/>
              <a:t> </a:t>
            </a:r>
            <a:r>
              <a:rPr lang="en-US" sz="2400" dirty="0" err="1" smtClean="0"/>
              <a:t>honied</a:t>
            </a:r>
            <a:r>
              <a:rPr lang="en-US" sz="2400" dirty="0" smtClean="0"/>
              <a:t> </a:t>
            </a:r>
            <a:r>
              <a:rPr lang="en-US" sz="2400" dirty="0"/>
              <a:t>roses </a:t>
            </a:r>
            <a:endParaRPr lang="ru-RU" sz="2400" dirty="0"/>
          </a:p>
          <a:p>
            <a:r>
              <a:rPr lang="en-US" sz="2400" dirty="0"/>
              <a:t>When </a:t>
            </a:r>
            <a:r>
              <a:rPr lang="en-US" sz="2400" dirty="0" err="1"/>
              <a:t>steep'd</a:t>
            </a:r>
            <a:r>
              <a:rPr lang="en-US" sz="2400" dirty="0"/>
              <a:t> in dew rich to intoxication. </a:t>
            </a:r>
            <a:endParaRPr lang="ru-RU" sz="2400" dirty="0"/>
          </a:p>
          <a:p>
            <a:r>
              <a:rPr lang="en-US" sz="2400" dirty="0"/>
              <a:t>Ah! I will taste that dew, for me 'tis meet, </a:t>
            </a:r>
            <a:endParaRPr lang="ru-RU" sz="2400" dirty="0"/>
          </a:p>
          <a:p>
            <a:r>
              <a:rPr lang="en-US" sz="2400" dirty="0"/>
              <a:t>And when the moon her pallid face discloses, </a:t>
            </a:r>
            <a:endParaRPr lang="ru-RU" sz="2400" dirty="0"/>
          </a:p>
          <a:p>
            <a:r>
              <a:rPr lang="en-US" sz="2400" dirty="0"/>
              <a:t>I'll gather some by spells, and incantation.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8142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76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Перевод </a:t>
            </a:r>
            <a:r>
              <a:rPr lang="ru-RU" sz="2800" dirty="0" err="1" smtClean="0"/>
              <a:t>С.Сухарева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241376"/>
            <a:ext cx="4716016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Had I a man's fair form, then might my sighs </a:t>
            </a:r>
          </a:p>
          <a:p>
            <a:pPr marL="0" indent="0">
              <a:buNone/>
            </a:pPr>
            <a:r>
              <a:rPr lang="en-US" sz="1800" dirty="0"/>
              <a:t>Be echoed swiftly through that ivory shell </a:t>
            </a:r>
          </a:p>
          <a:p>
            <a:pPr marL="0" indent="0">
              <a:buNone/>
            </a:pPr>
            <a:r>
              <a:rPr lang="en-US" sz="1800" dirty="0" err="1"/>
              <a:t>Thine</a:t>
            </a:r>
            <a:r>
              <a:rPr lang="en-US" sz="1800" dirty="0"/>
              <a:t> ear, and find thy gentle heart; so well </a:t>
            </a:r>
          </a:p>
          <a:p>
            <a:pPr marL="0" indent="0">
              <a:buNone/>
            </a:pPr>
            <a:r>
              <a:rPr lang="en-US" sz="1800" dirty="0"/>
              <a:t>Would passion arm me for the </a:t>
            </a:r>
            <a:r>
              <a:rPr lang="en-US" sz="1800" dirty="0" smtClean="0"/>
              <a:t>enterprise</a:t>
            </a:r>
            <a:r>
              <a:rPr lang="en-US" sz="1800" dirty="0"/>
              <a:t>: </a:t>
            </a:r>
          </a:p>
          <a:p>
            <a:pPr marL="0" indent="0">
              <a:buNone/>
            </a:pPr>
            <a:r>
              <a:rPr lang="en-US" sz="1800" dirty="0"/>
              <a:t>But ah! I am no knight whose foeman dies; </a:t>
            </a:r>
          </a:p>
          <a:p>
            <a:pPr marL="0" indent="0">
              <a:buNone/>
            </a:pPr>
            <a:r>
              <a:rPr lang="en-US" sz="1800" dirty="0"/>
              <a:t>No cuirass glistens on my bosom's swell; </a:t>
            </a:r>
          </a:p>
          <a:p>
            <a:pPr marL="0" indent="0">
              <a:buNone/>
            </a:pPr>
            <a:r>
              <a:rPr lang="en-US" sz="1800" dirty="0"/>
              <a:t>I am no happy shepherd of the dell </a:t>
            </a:r>
          </a:p>
          <a:p>
            <a:pPr marL="0" indent="0">
              <a:buNone/>
            </a:pPr>
            <a:r>
              <a:rPr lang="en-US" sz="1800" dirty="0"/>
              <a:t>Whose lips have trembled with a maiden's eyes.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Yet must I </a:t>
            </a:r>
            <a:r>
              <a:rPr lang="en-US" sz="1800" dirty="0" err="1"/>
              <a:t>doat</a:t>
            </a:r>
            <a:r>
              <a:rPr lang="en-US" sz="1800" dirty="0"/>
              <a:t> upon thee,--call thee sweet, </a:t>
            </a:r>
          </a:p>
          <a:p>
            <a:pPr marL="0" indent="0">
              <a:buNone/>
            </a:pPr>
            <a:r>
              <a:rPr lang="en-US" sz="1800" dirty="0"/>
              <a:t>Sweeter by far than </a:t>
            </a:r>
            <a:r>
              <a:rPr lang="en-US" sz="1800" dirty="0" err="1"/>
              <a:t>Hybla's</a:t>
            </a:r>
            <a:r>
              <a:rPr lang="en-US" sz="1800" dirty="0"/>
              <a:t> </a:t>
            </a:r>
            <a:r>
              <a:rPr lang="en-US" sz="1800" dirty="0" err="1" smtClean="0"/>
              <a:t>honnied</a:t>
            </a:r>
            <a:r>
              <a:rPr lang="en-US" sz="1800" dirty="0" smtClean="0"/>
              <a:t> </a:t>
            </a:r>
            <a:r>
              <a:rPr lang="en-US" sz="1800" dirty="0"/>
              <a:t>roses </a:t>
            </a:r>
          </a:p>
          <a:p>
            <a:pPr marL="0" indent="0">
              <a:buNone/>
            </a:pPr>
            <a:r>
              <a:rPr lang="en-US" sz="1800" dirty="0"/>
              <a:t>When </a:t>
            </a:r>
            <a:r>
              <a:rPr lang="en-US" sz="1800" dirty="0" err="1"/>
              <a:t>steep'd</a:t>
            </a:r>
            <a:r>
              <a:rPr lang="en-US" sz="1800" dirty="0"/>
              <a:t> in dew rich to intoxication. </a:t>
            </a:r>
          </a:p>
          <a:p>
            <a:pPr marL="0" indent="0">
              <a:buNone/>
            </a:pPr>
            <a:r>
              <a:rPr lang="en-US" sz="1800" dirty="0"/>
              <a:t>Ah! I will taste that dew, for me 'tis meet, </a:t>
            </a:r>
          </a:p>
          <a:p>
            <a:pPr marL="0" indent="0">
              <a:buNone/>
            </a:pPr>
            <a:r>
              <a:rPr lang="en-US" sz="1800" dirty="0"/>
              <a:t>And when the moon her pallid face discloses, </a:t>
            </a:r>
          </a:p>
          <a:p>
            <a:pPr marL="0" indent="0">
              <a:buNone/>
            </a:pPr>
            <a:r>
              <a:rPr lang="en-US" sz="1800" dirty="0"/>
              <a:t>I'll gather some by spells, and incantation. </a:t>
            </a: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3711" y="1268760"/>
            <a:ext cx="4572000" cy="532859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600" dirty="0"/>
              <a:t>Когда бы стал я юношей прекрасным, </a:t>
            </a:r>
          </a:p>
          <a:p>
            <a:pPr marL="0" indent="0">
              <a:buNone/>
            </a:pPr>
            <a:r>
              <a:rPr lang="ru-RU" sz="2600" dirty="0"/>
              <a:t>Тогда бы вздохами пленить я мог</a:t>
            </a:r>
          </a:p>
          <a:p>
            <a:pPr marL="0" indent="0">
              <a:buNone/>
            </a:pPr>
            <a:r>
              <a:rPr lang="ru-RU" sz="2600" dirty="0"/>
              <a:t>Твой нежный слух - и в сердце уголок</a:t>
            </a:r>
          </a:p>
          <a:p>
            <a:pPr marL="0" indent="0">
              <a:buNone/>
            </a:pPr>
            <a:r>
              <a:rPr lang="ru-RU" sz="2600" dirty="0"/>
              <a:t>Завоевал бы обожаньем страстным.</a:t>
            </a:r>
          </a:p>
          <a:p>
            <a:pPr marL="0" indent="0">
              <a:buNone/>
            </a:pPr>
            <a:r>
              <a:rPr lang="ru-RU" sz="2600" dirty="0"/>
              <a:t>Но не сразить мечом, мне </a:t>
            </a:r>
            <a:r>
              <a:rPr lang="ru-RU" sz="2600" dirty="0" smtClean="0"/>
              <a:t>          			            неподвластным</a:t>
            </a:r>
            <a:r>
              <a:rPr lang="ru-RU" sz="2600" dirty="0"/>
              <a:t>,</a:t>
            </a:r>
          </a:p>
          <a:p>
            <a:pPr marL="0" indent="0">
              <a:buNone/>
            </a:pPr>
            <a:r>
              <a:rPr lang="ru-RU" sz="2600" dirty="0"/>
              <a:t>Соперника: доспехи мне </a:t>
            </a:r>
            <a:r>
              <a:rPr lang="ru-RU" sz="2600" dirty="0" err="1"/>
              <a:t>невпрок</a:t>
            </a:r>
            <a:r>
              <a:rPr lang="ru-RU" sz="2600" dirty="0"/>
              <a:t>;</a:t>
            </a:r>
          </a:p>
          <a:p>
            <a:pPr marL="0" indent="0">
              <a:buNone/>
            </a:pPr>
            <a:r>
              <a:rPr lang="ru-RU" sz="2600" dirty="0"/>
              <a:t>Счастливым пастухом у милых ног</a:t>
            </a:r>
          </a:p>
          <a:p>
            <a:pPr marL="0" indent="0">
              <a:buNone/>
            </a:pPr>
            <a:r>
              <a:rPr lang="ru-RU" sz="2600" dirty="0"/>
              <a:t>Не трепетать мне перед взором ясным.</a:t>
            </a:r>
          </a:p>
          <a:p>
            <a:pPr marL="0" indent="0">
              <a:buNone/>
            </a:pPr>
            <a:endParaRPr lang="ru-RU" sz="2600" dirty="0"/>
          </a:p>
          <a:p>
            <a:pPr marL="0" indent="0">
              <a:buNone/>
            </a:pPr>
            <a:r>
              <a:rPr lang="ru-RU" sz="2600" dirty="0"/>
              <a:t>Но все ж ты пламенно любима мною -</a:t>
            </a:r>
          </a:p>
          <a:p>
            <a:pPr marL="0" indent="0">
              <a:buNone/>
            </a:pPr>
            <a:r>
              <a:rPr lang="ru-RU" sz="2600" dirty="0"/>
              <a:t>И к розам </a:t>
            </a:r>
            <a:r>
              <a:rPr lang="ru-RU" sz="2600" dirty="0" err="1"/>
              <a:t>Гиблы</a:t>
            </a:r>
            <a:r>
              <a:rPr lang="ru-RU" sz="2600" dirty="0"/>
              <a:t>, что таят вино</a:t>
            </a:r>
          </a:p>
          <a:p>
            <a:pPr marL="0" indent="0">
              <a:buNone/>
            </a:pPr>
            <a:r>
              <a:rPr lang="ru-RU" sz="2600" dirty="0"/>
              <a:t>Росы пьянящей, шлешь мои мечтанья:</a:t>
            </a:r>
          </a:p>
          <a:p>
            <a:pPr marL="0" indent="0">
              <a:buNone/>
            </a:pPr>
            <a:r>
              <a:rPr lang="ru-RU" sz="2600" dirty="0"/>
              <a:t>В полночный час под бледною луною</a:t>
            </a:r>
          </a:p>
          <a:p>
            <a:pPr marL="0" indent="0">
              <a:buNone/>
            </a:pPr>
            <a:r>
              <a:rPr lang="ru-RU" sz="2600" dirty="0"/>
              <a:t>Из них гирлянду мне сплести дано</a:t>
            </a:r>
          </a:p>
          <a:p>
            <a:pPr marL="0" indent="0">
              <a:buNone/>
            </a:pPr>
            <a:r>
              <a:rPr lang="ru-RU" sz="2600" dirty="0"/>
              <a:t>Таинственною силой заклинанья.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092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764704"/>
            <a:ext cx="66967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When I have fears that I may cease to be</a:t>
            </a:r>
            <a:endParaRPr lang="ru-RU" sz="2400" dirty="0"/>
          </a:p>
          <a:p>
            <a:r>
              <a:rPr lang="en-US" sz="2400" dirty="0"/>
              <a:t>Before my pen has </a:t>
            </a:r>
            <a:r>
              <a:rPr lang="en-US" sz="2400" dirty="0" err="1"/>
              <a:t>glean'd</a:t>
            </a:r>
            <a:r>
              <a:rPr lang="en-US" sz="2400" dirty="0"/>
              <a:t> my teeming brain, </a:t>
            </a:r>
            <a:endParaRPr lang="ru-RU" sz="2400" dirty="0"/>
          </a:p>
          <a:p>
            <a:r>
              <a:rPr lang="en-US" sz="2400" dirty="0"/>
              <a:t>Before high piled books, in </a:t>
            </a:r>
            <a:r>
              <a:rPr lang="en-US" sz="2400" dirty="0" err="1"/>
              <a:t>charactry</a:t>
            </a:r>
            <a:r>
              <a:rPr lang="en-US" sz="2400" dirty="0"/>
              <a:t>,</a:t>
            </a:r>
            <a:endParaRPr lang="ru-RU" sz="2400" dirty="0"/>
          </a:p>
          <a:p>
            <a:r>
              <a:rPr lang="en-US" sz="2400" dirty="0"/>
              <a:t>Hold like rich garners the full-</a:t>
            </a:r>
            <a:r>
              <a:rPr lang="en-US" sz="2400" dirty="0" err="1"/>
              <a:t>ripen'd</a:t>
            </a:r>
            <a:r>
              <a:rPr lang="en-US" sz="2400" dirty="0"/>
              <a:t> grain; </a:t>
            </a:r>
            <a:endParaRPr lang="ru-RU" sz="2400" dirty="0"/>
          </a:p>
          <a:p>
            <a:r>
              <a:rPr lang="en-US" sz="2400" dirty="0"/>
              <a:t>When I behold, upon the night's </a:t>
            </a:r>
            <a:r>
              <a:rPr lang="en-US" sz="2400" dirty="0" err="1"/>
              <a:t>starr'd</a:t>
            </a:r>
            <a:r>
              <a:rPr lang="en-US" sz="2400" dirty="0"/>
              <a:t> face,</a:t>
            </a:r>
            <a:endParaRPr lang="ru-RU" sz="2400" dirty="0"/>
          </a:p>
          <a:p>
            <a:r>
              <a:rPr lang="en-US" sz="2400" dirty="0"/>
              <a:t>Huge cloudy symbols of a high romance, </a:t>
            </a:r>
            <a:endParaRPr lang="ru-RU" sz="2400" dirty="0"/>
          </a:p>
          <a:p>
            <a:r>
              <a:rPr lang="en-US" sz="2400" dirty="0"/>
              <a:t>And think that I may never live to trace </a:t>
            </a:r>
            <a:endParaRPr lang="ru-RU" sz="2400" dirty="0"/>
          </a:p>
          <a:p>
            <a:r>
              <a:rPr lang="en-US" sz="2400" dirty="0"/>
              <a:t>Their shadows, with the magic hand of chance; 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And when I feel, fair creature of an hour,</a:t>
            </a:r>
            <a:endParaRPr lang="ru-RU" sz="2400" dirty="0"/>
          </a:p>
          <a:p>
            <a:r>
              <a:rPr lang="en-US" sz="2400" dirty="0"/>
              <a:t>That I shall never look upon thee more,</a:t>
            </a:r>
            <a:endParaRPr lang="ru-RU" sz="2400" dirty="0"/>
          </a:p>
          <a:p>
            <a:r>
              <a:rPr lang="en-US" sz="2400" dirty="0"/>
              <a:t>Never have relish in the faery power </a:t>
            </a:r>
            <a:endParaRPr lang="ru-RU" sz="2400" dirty="0"/>
          </a:p>
          <a:p>
            <a:r>
              <a:rPr lang="en-US" sz="2400" dirty="0"/>
              <a:t>Of unreflecting love; -- then on the shore </a:t>
            </a:r>
            <a:endParaRPr lang="ru-RU" sz="2400" dirty="0"/>
          </a:p>
          <a:p>
            <a:r>
              <a:rPr lang="en-US" sz="2400" dirty="0"/>
              <a:t>Of the wide world I stand alone, and think</a:t>
            </a:r>
            <a:endParaRPr lang="ru-RU" sz="2400" dirty="0"/>
          </a:p>
          <a:p>
            <a:r>
              <a:rPr lang="en-US" sz="2400" dirty="0"/>
              <a:t>Till Love and Fame to nothingness do sink.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5749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692697"/>
            <a:ext cx="67687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Sweet, sweet is the greetings of the eyes</a:t>
            </a:r>
          </a:p>
          <a:p>
            <a:r>
              <a:rPr lang="en-US" sz="2800" dirty="0"/>
              <a:t>And sweet is the voice in its greeting.</a:t>
            </a:r>
          </a:p>
          <a:p>
            <a:r>
              <a:rPr lang="en-US" sz="2800" dirty="0"/>
              <a:t>When adieux have grown old and goodbyes</a:t>
            </a:r>
          </a:p>
          <a:p>
            <a:r>
              <a:rPr lang="en-US" sz="2800" dirty="0"/>
              <a:t>Fade away when old time is retreating.</a:t>
            </a:r>
          </a:p>
          <a:p>
            <a:endParaRPr lang="en-US" sz="2800" dirty="0"/>
          </a:p>
          <a:p>
            <a:r>
              <a:rPr lang="en-US" sz="2800" dirty="0"/>
              <a:t>Warm the nerve of a welcoming hand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nd </a:t>
            </a:r>
            <a:r>
              <a:rPr lang="en-US" sz="2800" dirty="0"/>
              <a:t>earnest a kiss on the brow,</a:t>
            </a:r>
          </a:p>
          <a:p>
            <a:r>
              <a:rPr lang="en-US" sz="2800" dirty="0"/>
              <a:t>When we meet over the sea and o'er land</a:t>
            </a:r>
          </a:p>
          <a:p>
            <a:r>
              <a:rPr lang="en-US" sz="2800" dirty="0"/>
              <a:t>Where furrows are new to the plough.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490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3"/>
            <a:ext cx="79208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On The Grasshopper And </a:t>
            </a:r>
            <a:r>
              <a:rPr lang="en-US" sz="2400" b="1" dirty="0" smtClean="0"/>
              <a:t>Cricket</a:t>
            </a:r>
            <a:endParaRPr lang="ru-RU" sz="2400" b="1" dirty="0" smtClean="0"/>
          </a:p>
          <a:p>
            <a:endParaRPr lang="en-US" sz="2400" b="1" dirty="0"/>
          </a:p>
          <a:p>
            <a:r>
              <a:rPr lang="en-US" sz="2400" dirty="0"/>
              <a:t>The poetry of earth is never dead:</a:t>
            </a:r>
            <a:br>
              <a:rPr lang="en-US" sz="2400" dirty="0"/>
            </a:br>
            <a:r>
              <a:rPr lang="en-US" sz="2400" dirty="0"/>
              <a:t>When all the birds are faint with the hot sun,</a:t>
            </a:r>
            <a:br>
              <a:rPr lang="en-US" sz="2400" dirty="0"/>
            </a:br>
            <a:r>
              <a:rPr lang="en-US" sz="2400" dirty="0"/>
              <a:t>And hide in cooling trees, a voice will run</a:t>
            </a:r>
            <a:br>
              <a:rPr lang="en-US" sz="2400" dirty="0"/>
            </a:br>
            <a:r>
              <a:rPr lang="en-US" sz="2400" dirty="0"/>
              <a:t>From hedge to hedge about the new-mown mead;</a:t>
            </a:r>
            <a:br>
              <a:rPr lang="en-US" sz="2400" dirty="0"/>
            </a:br>
            <a:r>
              <a:rPr lang="en-US" sz="2400" dirty="0"/>
              <a:t>That is the Grasshopper's -- he takes the lead</a:t>
            </a:r>
            <a:br>
              <a:rPr lang="en-US" sz="2400" dirty="0"/>
            </a:br>
            <a:r>
              <a:rPr lang="en-US" sz="2400" dirty="0"/>
              <a:t>In summer luxury, -- he has never done</a:t>
            </a:r>
            <a:br>
              <a:rPr lang="en-US" sz="2400" dirty="0"/>
            </a:br>
            <a:r>
              <a:rPr lang="en-US" sz="2400" dirty="0"/>
              <a:t>With his delights; for when tired out with fun</a:t>
            </a:r>
            <a:br>
              <a:rPr lang="en-US" sz="2400" dirty="0"/>
            </a:br>
            <a:r>
              <a:rPr lang="en-US" sz="2400" dirty="0"/>
              <a:t>He rests at ease beneath some pleasant weed.</a:t>
            </a:r>
            <a:br>
              <a:rPr lang="en-US" sz="2400" dirty="0"/>
            </a:br>
            <a:r>
              <a:rPr lang="en-US" sz="2400" dirty="0"/>
              <a:t>The poetry of earth is ceasing never:</a:t>
            </a:r>
            <a:br>
              <a:rPr lang="en-US" sz="2400" dirty="0"/>
            </a:br>
            <a:r>
              <a:rPr lang="en-US" sz="2400" dirty="0"/>
              <a:t>On a lone winter evening, when the frost</a:t>
            </a:r>
            <a:br>
              <a:rPr lang="en-US" sz="2400" dirty="0"/>
            </a:br>
            <a:r>
              <a:rPr lang="en-US" sz="2400" dirty="0"/>
              <a:t>Has wrought a silence, from the stove there shrills</a:t>
            </a:r>
            <a:br>
              <a:rPr lang="en-US" sz="2400" dirty="0"/>
            </a:br>
            <a:r>
              <a:rPr lang="en-US" sz="2400" dirty="0"/>
              <a:t>The Cricket's song, in warmth increasing ever,</a:t>
            </a:r>
            <a:br>
              <a:rPr lang="en-US" sz="2400" dirty="0"/>
            </a:br>
            <a:r>
              <a:rPr lang="en-US" sz="2400" dirty="0"/>
              <a:t>And seems to one in drowsiness half lost,</a:t>
            </a:r>
            <a:br>
              <a:rPr lang="en-US" sz="2400" dirty="0"/>
            </a:br>
            <a:r>
              <a:rPr lang="en-US" sz="2400" dirty="0"/>
              <a:t>The Grasshopper's among some grassy hills. 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8416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548680"/>
            <a:ext cx="69127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day is gone, and all its sweets are gone!</a:t>
            </a:r>
          </a:p>
          <a:p>
            <a:r>
              <a:rPr lang="en-US" sz="2400" dirty="0"/>
              <a:t>Sweet voice, sweet lips, soft hand, and softer breast,</a:t>
            </a:r>
          </a:p>
          <a:p>
            <a:r>
              <a:rPr lang="en-US" sz="2400" dirty="0"/>
              <a:t>Warm breath, light whisper, tender semitone,</a:t>
            </a:r>
          </a:p>
          <a:p>
            <a:r>
              <a:rPr lang="en-US" sz="2400" dirty="0"/>
              <a:t>Bright eyes, accomplished shape, and </a:t>
            </a:r>
            <a:r>
              <a:rPr lang="en-US" sz="2400" dirty="0" err="1"/>
              <a:t>lang'rous</a:t>
            </a:r>
            <a:r>
              <a:rPr lang="en-US" sz="2400" dirty="0"/>
              <a:t> waist!</a:t>
            </a:r>
          </a:p>
          <a:p>
            <a:r>
              <a:rPr lang="en-US" sz="2400" dirty="0"/>
              <a:t>Faded the flower and all its budded charms,</a:t>
            </a:r>
          </a:p>
          <a:p>
            <a:r>
              <a:rPr lang="en-US" sz="2400" dirty="0"/>
              <a:t>Faded the sight of beauty from my eyes,</a:t>
            </a:r>
          </a:p>
          <a:p>
            <a:r>
              <a:rPr lang="en-US" sz="2400" dirty="0"/>
              <a:t>Faded the shape of beauty from my arms,</a:t>
            </a:r>
          </a:p>
          <a:p>
            <a:r>
              <a:rPr lang="en-US" sz="2400" dirty="0"/>
              <a:t>Faded the voice, warmth, whiteness, paradise--</a:t>
            </a:r>
          </a:p>
          <a:p>
            <a:r>
              <a:rPr lang="en-US" sz="2400" dirty="0"/>
              <a:t>Vanished unseasonably at shut of eve,</a:t>
            </a:r>
          </a:p>
          <a:p>
            <a:r>
              <a:rPr lang="en-US" sz="2400" dirty="0"/>
              <a:t>When the dusk holiday -- or </a:t>
            </a:r>
            <a:r>
              <a:rPr lang="en-US" sz="2400" dirty="0" err="1"/>
              <a:t>holinight</a:t>
            </a:r>
            <a:endParaRPr lang="en-US" sz="2400" dirty="0"/>
          </a:p>
          <a:p>
            <a:r>
              <a:rPr lang="en-US" sz="2400" dirty="0"/>
              <a:t>Of fragrant-curtained love begins to weave</a:t>
            </a:r>
          </a:p>
          <a:p>
            <a:r>
              <a:rPr lang="en-US" sz="2400" dirty="0"/>
              <a:t>The woof of darkness thick, for hid delight;</a:t>
            </a:r>
          </a:p>
          <a:p>
            <a:r>
              <a:rPr lang="en-US" sz="2400" dirty="0"/>
              <a:t>But, as I've read love's missal through today,</a:t>
            </a:r>
          </a:p>
          <a:p>
            <a:r>
              <a:rPr lang="en-US" sz="2400" dirty="0"/>
              <a:t>He'll let me sleep, seeing I fast and pray.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6389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97346"/>
            <a:ext cx="85689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ON THE SEA</a:t>
            </a:r>
          </a:p>
          <a:p>
            <a:endParaRPr lang="en-US" b="1" dirty="0"/>
          </a:p>
          <a:p>
            <a:r>
              <a:rPr lang="en-US" dirty="0"/>
              <a:t>It keeps eternal whisperings around </a:t>
            </a:r>
            <a:br>
              <a:rPr lang="en-US" dirty="0"/>
            </a:br>
            <a:r>
              <a:rPr lang="en-US" dirty="0" smtClean="0"/>
              <a:t>Desolate </a:t>
            </a:r>
            <a:r>
              <a:rPr lang="en-US" dirty="0"/>
              <a:t>shores, and with its mighty swell </a:t>
            </a:r>
            <a:br>
              <a:rPr lang="en-US" dirty="0"/>
            </a:br>
            <a:r>
              <a:rPr lang="en-US" dirty="0" smtClean="0"/>
              <a:t>Gluts </a:t>
            </a:r>
            <a:r>
              <a:rPr lang="en-US" dirty="0"/>
              <a:t>twice ten thousand Caverns, till the spell </a:t>
            </a:r>
            <a:br>
              <a:rPr lang="en-US" dirty="0"/>
            </a:br>
            <a:r>
              <a:rPr lang="en-US" dirty="0"/>
              <a:t>Of Hecate leaves them their old shadowy sound. </a:t>
            </a:r>
            <a:br>
              <a:rPr lang="en-US" dirty="0"/>
            </a:br>
            <a:r>
              <a:rPr lang="en-US" dirty="0"/>
              <a:t>Often 'tis in such gentle temper found, </a:t>
            </a:r>
            <a:br>
              <a:rPr lang="en-US" dirty="0"/>
            </a:br>
            <a:r>
              <a:rPr lang="en-US" dirty="0" smtClean="0"/>
              <a:t>That </a:t>
            </a:r>
            <a:r>
              <a:rPr lang="en-US" dirty="0"/>
              <a:t>scarcely will the very smallest shell </a:t>
            </a:r>
            <a:br>
              <a:rPr lang="en-US" dirty="0"/>
            </a:br>
            <a:r>
              <a:rPr lang="en-US" dirty="0" smtClean="0"/>
              <a:t>Be </a:t>
            </a:r>
            <a:r>
              <a:rPr lang="en-US" dirty="0"/>
              <a:t>moved for days from where it sometime fell. </a:t>
            </a:r>
            <a:br>
              <a:rPr lang="en-US" dirty="0"/>
            </a:br>
            <a:r>
              <a:rPr lang="en-US" dirty="0"/>
              <a:t>When last the winds of Heaven were unbound. </a:t>
            </a:r>
            <a:br>
              <a:rPr lang="en-US" dirty="0"/>
            </a:br>
            <a:r>
              <a:rPr lang="en-US" dirty="0"/>
              <a:t>Oh, ye! who have your eyeballs vexed and tired, </a:t>
            </a:r>
            <a:br>
              <a:rPr lang="en-US" dirty="0"/>
            </a:br>
            <a:r>
              <a:rPr lang="en-US" dirty="0" smtClean="0"/>
              <a:t>Feast </a:t>
            </a:r>
            <a:r>
              <a:rPr lang="en-US" dirty="0"/>
              <a:t>them upon the wideness of the Sea; </a:t>
            </a:r>
            <a:br>
              <a:rPr lang="en-US" dirty="0"/>
            </a:br>
            <a:r>
              <a:rPr lang="en-US" dirty="0" smtClean="0"/>
              <a:t>Oh </a:t>
            </a:r>
            <a:r>
              <a:rPr lang="en-US" dirty="0"/>
              <a:t>ye! whose ears are dinned with uproar rude, </a:t>
            </a:r>
            <a:br>
              <a:rPr lang="en-US" dirty="0"/>
            </a:br>
            <a:r>
              <a:rPr lang="en-US" dirty="0" smtClean="0"/>
              <a:t>Or </a:t>
            </a:r>
            <a:r>
              <a:rPr lang="en-US" dirty="0"/>
              <a:t>fed too much with cloying melody--- </a:t>
            </a:r>
            <a:br>
              <a:rPr lang="en-US" dirty="0"/>
            </a:br>
            <a:r>
              <a:rPr lang="en-US" dirty="0" smtClean="0"/>
              <a:t>Sit </a:t>
            </a:r>
            <a:r>
              <a:rPr lang="en-US" dirty="0"/>
              <a:t>ye near some old Cavern's Mouth and brood, </a:t>
            </a:r>
            <a:br>
              <a:rPr lang="en-US" dirty="0"/>
            </a:br>
            <a:r>
              <a:rPr lang="en-US" dirty="0"/>
              <a:t>Until ye start, as if the sea nymphs </a:t>
            </a:r>
            <a:r>
              <a:rPr lang="en-US" dirty="0" err="1"/>
              <a:t>quired</a:t>
            </a:r>
            <a:r>
              <a:rPr lang="en-US" dirty="0"/>
              <a:t>! </a:t>
            </a:r>
            <a:br>
              <a:rPr lang="en-US" dirty="0"/>
            </a:br>
            <a:r>
              <a:rPr lang="en-US" dirty="0"/>
              <a:t>1817 </a:t>
            </a:r>
          </a:p>
        </p:txBody>
      </p:sp>
    </p:spTree>
    <p:extLst>
      <p:ext uri="{BB962C8B-B14F-4D97-AF65-F5344CB8AC3E}">
        <p14:creationId xmlns:p14="http://schemas.microsoft.com/office/powerpoint/2010/main" val="126833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/>
              <a:t>Перевод </a:t>
            </a:r>
            <a:r>
              <a:rPr lang="ru-RU" dirty="0" err="1" smtClean="0"/>
              <a:t>Б.Л.Пастернака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196752"/>
            <a:ext cx="4258816" cy="45651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It keeps eternal whisperings around </a:t>
            </a:r>
            <a:br>
              <a:rPr lang="en-US" sz="1600" dirty="0"/>
            </a:br>
            <a:r>
              <a:rPr lang="en-US" sz="1600" dirty="0"/>
              <a:t>Desolate shores, and with its mighty swell </a:t>
            </a:r>
            <a:br>
              <a:rPr lang="en-US" sz="1600" dirty="0"/>
            </a:br>
            <a:r>
              <a:rPr lang="en-US" sz="1600" dirty="0"/>
              <a:t>Gluts twice ten thousand Caverns, till the spell </a:t>
            </a:r>
            <a:br>
              <a:rPr lang="en-US" sz="1600" dirty="0"/>
            </a:br>
            <a:r>
              <a:rPr lang="en-US" sz="1600" dirty="0"/>
              <a:t>Of Hecate leaves them their old shadowy sound. </a:t>
            </a:r>
            <a:br>
              <a:rPr lang="en-US" sz="1600" dirty="0"/>
            </a:br>
            <a:r>
              <a:rPr lang="en-US" sz="1600" dirty="0"/>
              <a:t>Often 'tis in such gentle temper found, </a:t>
            </a:r>
            <a:br>
              <a:rPr lang="en-US" sz="1600" dirty="0"/>
            </a:br>
            <a:r>
              <a:rPr lang="en-US" sz="1600" dirty="0"/>
              <a:t>That scarcely will the very smallest shell </a:t>
            </a:r>
            <a:br>
              <a:rPr lang="en-US" sz="1600" dirty="0"/>
            </a:br>
            <a:r>
              <a:rPr lang="en-US" sz="1600" dirty="0"/>
              <a:t>Be moved for days from where it sometime fell. </a:t>
            </a:r>
            <a:br>
              <a:rPr lang="en-US" sz="1600" dirty="0"/>
            </a:br>
            <a:r>
              <a:rPr lang="en-US" sz="1600" dirty="0"/>
              <a:t>When last the winds of Heaven were unbound. </a:t>
            </a:r>
            <a:br>
              <a:rPr lang="en-US" sz="1600" dirty="0"/>
            </a:br>
            <a:r>
              <a:rPr lang="en-US" sz="1600" dirty="0"/>
              <a:t>Oh, ye! who have your eyeballs vexed and tired, </a:t>
            </a:r>
            <a:br>
              <a:rPr lang="en-US" sz="1600" dirty="0"/>
            </a:br>
            <a:r>
              <a:rPr lang="en-US" sz="1600" dirty="0"/>
              <a:t>Feast them upon the wideness of the Sea; </a:t>
            </a:r>
            <a:br>
              <a:rPr lang="en-US" sz="1600" dirty="0"/>
            </a:br>
            <a:r>
              <a:rPr lang="en-US" sz="1600" dirty="0"/>
              <a:t>Oh ye! whose ears are dinned with uproar rude, </a:t>
            </a:r>
            <a:br>
              <a:rPr lang="en-US" sz="1600" dirty="0"/>
            </a:br>
            <a:r>
              <a:rPr lang="en-US" sz="1600" dirty="0"/>
              <a:t>Or fed too much with cloying melody--- </a:t>
            </a:r>
            <a:br>
              <a:rPr lang="en-US" sz="1600" dirty="0"/>
            </a:br>
            <a:r>
              <a:rPr lang="en-US" sz="1600" dirty="0"/>
              <a:t>Sit ye near some old Cavern's Mouth and brood, </a:t>
            </a:r>
            <a:br>
              <a:rPr lang="en-US" sz="1600" dirty="0"/>
            </a:br>
            <a:r>
              <a:rPr lang="en-US" sz="1600" dirty="0"/>
              <a:t>Until ye start, as if the sea nymphs </a:t>
            </a:r>
            <a:r>
              <a:rPr lang="en-US" sz="1600" dirty="0" err="1"/>
              <a:t>quired</a:t>
            </a:r>
            <a:r>
              <a:rPr lang="en-US" sz="1600" dirty="0"/>
              <a:t>!</a:t>
            </a:r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196753"/>
            <a:ext cx="4392488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Шепча про вечность, спит оно у шхер,</a:t>
            </a:r>
            <a:br>
              <a:rPr lang="ru-RU" sz="1600" dirty="0"/>
            </a:br>
            <a:r>
              <a:rPr lang="ru-RU" sz="1600" dirty="0"/>
              <a:t>И вдруг, расколыхавшись, входит в гроты,</a:t>
            </a:r>
            <a:br>
              <a:rPr lang="ru-RU" sz="1600" dirty="0"/>
            </a:br>
            <a:r>
              <a:rPr lang="ru-RU" sz="1600" dirty="0"/>
              <a:t>И топит их без жалости и счета,</a:t>
            </a:r>
            <a:br>
              <a:rPr lang="ru-RU" sz="1600" dirty="0"/>
            </a:br>
            <a:r>
              <a:rPr lang="ru-RU" sz="1600" dirty="0"/>
              <a:t>И что-то шепчет, выйдя из пещер.</a:t>
            </a:r>
            <a:br>
              <a:rPr lang="ru-RU" sz="1600" dirty="0"/>
            </a:br>
            <a:r>
              <a:rPr lang="ru-RU" sz="1600" dirty="0"/>
              <a:t>А то, бывает, тише не в пример,</a:t>
            </a:r>
            <a:br>
              <a:rPr lang="ru-RU" sz="1600" dirty="0"/>
            </a:br>
            <a:r>
              <a:rPr lang="ru-RU" sz="1600" dirty="0"/>
              <a:t>Оберегает ракушки дремоту</a:t>
            </a:r>
            <a:br>
              <a:rPr lang="ru-RU" sz="1600" dirty="0"/>
            </a:br>
            <a:r>
              <a:rPr lang="ru-RU" sz="1600" dirty="0"/>
              <a:t>На берегу, куда ее с излету</a:t>
            </a:r>
            <a:br>
              <a:rPr lang="ru-RU" sz="1600" dirty="0"/>
            </a:br>
            <a:r>
              <a:rPr lang="ru-RU" sz="1600" dirty="0"/>
              <a:t>Последний шквал занес во весь карьер.</a:t>
            </a:r>
            <a:br>
              <a:rPr lang="ru-RU" sz="1600" dirty="0"/>
            </a:br>
            <a:r>
              <a:rPr lang="ru-RU" sz="1600" dirty="0" smtClean="0"/>
              <a:t>Сюда</a:t>
            </a:r>
            <a:r>
              <a:rPr lang="ru-RU" sz="1600" dirty="0"/>
              <a:t>, трудом ослабившие зренье!</a:t>
            </a:r>
            <a:br>
              <a:rPr lang="ru-RU" sz="1600" dirty="0"/>
            </a:br>
            <a:r>
              <a:rPr lang="ru-RU" sz="1600" dirty="0"/>
              <a:t>Обширность моря даст глазам покой.</a:t>
            </a:r>
            <a:br>
              <a:rPr lang="ru-RU" sz="1600" dirty="0"/>
            </a:br>
            <a:r>
              <a:rPr lang="ru-RU" sz="1600" dirty="0"/>
              <a:t>И вы, о жертвы жизни городской,</a:t>
            </a:r>
            <a:br>
              <a:rPr lang="ru-RU" sz="1600" dirty="0"/>
            </a:br>
            <a:r>
              <a:rPr lang="ru-RU" sz="1600" dirty="0"/>
              <a:t>Оглохшие от мелкой дребедени,</a:t>
            </a:r>
            <a:br>
              <a:rPr lang="ru-RU" sz="1600" dirty="0"/>
            </a:br>
            <a:r>
              <a:rPr lang="ru-RU" sz="1600" dirty="0"/>
              <a:t>Задумайтесь под мерный шум морской,</a:t>
            </a:r>
            <a:br>
              <a:rPr lang="ru-RU" sz="1600" dirty="0"/>
            </a:br>
            <a:r>
              <a:rPr lang="ru-RU" sz="1600" dirty="0"/>
              <a:t>Пока сирен не различите пенья!</a:t>
            </a: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43209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260648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Sonnet. To A Lady Seen For A Few Moments At Vauxhall</a:t>
            </a:r>
          </a:p>
          <a:p>
            <a:endParaRPr lang="ru-RU" sz="2400" dirty="0" smtClean="0"/>
          </a:p>
          <a:p>
            <a:r>
              <a:rPr lang="en-US" sz="2400" dirty="0" smtClean="0"/>
              <a:t>Time's </a:t>
            </a:r>
            <a:r>
              <a:rPr lang="en-US" sz="2400" dirty="0"/>
              <a:t>sea hath been five years at its slow ebb, </a:t>
            </a:r>
            <a:br>
              <a:rPr lang="en-US" sz="2400" dirty="0"/>
            </a:br>
            <a:r>
              <a:rPr lang="en-US" sz="2400" dirty="0"/>
              <a:t>Long hours have to and fro let creep the sand, </a:t>
            </a:r>
            <a:br>
              <a:rPr lang="en-US" sz="2400" dirty="0"/>
            </a:br>
            <a:r>
              <a:rPr lang="en-US" sz="2400" dirty="0"/>
              <a:t>Since I was tangled in thy beauty's web, </a:t>
            </a:r>
            <a:br>
              <a:rPr lang="en-US" sz="2400" dirty="0"/>
            </a:br>
            <a:r>
              <a:rPr lang="en-US" sz="2400" dirty="0"/>
              <a:t>And snared by the ungloving of </a:t>
            </a:r>
            <a:r>
              <a:rPr lang="en-US" sz="2400" dirty="0" err="1"/>
              <a:t>thine</a:t>
            </a:r>
            <a:r>
              <a:rPr lang="en-US" sz="2400" dirty="0"/>
              <a:t> hand. </a:t>
            </a:r>
            <a:br>
              <a:rPr lang="en-US" sz="2400" dirty="0"/>
            </a:br>
            <a:r>
              <a:rPr lang="en-US" sz="2400" dirty="0"/>
              <a:t>And yet I never look on midnight sky, </a:t>
            </a:r>
            <a:br>
              <a:rPr lang="en-US" sz="2400" dirty="0"/>
            </a:br>
            <a:r>
              <a:rPr lang="en-US" sz="2400" dirty="0"/>
              <a:t>But I behold </a:t>
            </a:r>
            <a:r>
              <a:rPr lang="en-US" sz="2400" dirty="0" err="1"/>
              <a:t>thine</a:t>
            </a:r>
            <a:r>
              <a:rPr lang="en-US" sz="2400" dirty="0"/>
              <a:t> eyes' well </a:t>
            </a:r>
            <a:r>
              <a:rPr lang="en-US" sz="2400" dirty="0" err="1"/>
              <a:t>memory'd</a:t>
            </a:r>
            <a:r>
              <a:rPr lang="en-US" sz="2400" dirty="0"/>
              <a:t> light; </a:t>
            </a:r>
            <a:br>
              <a:rPr lang="en-US" sz="2400" dirty="0"/>
            </a:br>
            <a:r>
              <a:rPr lang="en-US" sz="2400" dirty="0"/>
              <a:t>I cannot look upon the rose's dye, </a:t>
            </a:r>
            <a:br>
              <a:rPr lang="en-US" sz="2400" dirty="0"/>
            </a:br>
            <a:r>
              <a:rPr lang="en-US" sz="2400" dirty="0"/>
              <a:t>But to thy cheek my soul doth take its flight. </a:t>
            </a:r>
            <a:br>
              <a:rPr lang="en-US" sz="2400" dirty="0"/>
            </a:br>
            <a:r>
              <a:rPr lang="en-US" sz="2400" dirty="0"/>
              <a:t>I cannot look on any budding flower, </a:t>
            </a:r>
            <a:br>
              <a:rPr lang="en-US" sz="2400" dirty="0"/>
            </a:br>
            <a:r>
              <a:rPr lang="en-US" sz="2400" dirty="0"/>
              <a:t>But my fond ear, in fancy at thy lips </a:t>
            </a:r>
            <a:br>
              <a:rPr lang="en-US" sz="2400" dirty="0"/>
            </a:br>
            <a:r>
              <a:rPr lang="en-US" sz="2400" dirty="0"/>
              <a:t>And hearkening for a love-sound, doth devour </a:t>
            </a:r>
            <a:br>
              <a:rPr lang="en-US" sz="2400" dirty="0"/>
            </a:br>
            <a:r>
              <a:rPr lang="en-US" sz="2400" dirty="0"/>
              <a:t>Its sweets in the wrong sense: -- Thou dost eclipse </a:t>
            </a:r>
            <a:br>
              <a:rPr lang="en-US" sz="2400" dirty="0"/>
            </a:br>
            <a:r>
              <a:rPr lang="en-US" sz="2400" dirty="0"/>
              <a:t>Every delight with sweet remembering, </a:t>
            </a:r>
            <a:br>
              <a:rPr lang="en-US" sz="2400" dirty="0"/>
            </a:br>
            <a:r>
              <a:rPr lang="en-US" sz="2400" dirty="0"/>
              <a:t>And grief unto my darling joys dost bring.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0762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r>
              <a:rPr lang="ru-RU" dirty="0" smtClean="0"/>
              <a:t>Перевод </a:t>
            </a:r>
            <a:r>
              <a:rPr lang="ru-RU" dirty="0" err="1" smtClean="0"/>
              <a:t>В.К.Житомирского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5004048" cy="5400600"/>
          </a:xfrm>
        </p:spPr>
        <p:txBody>
          <a:bodyPr>
            <a:noAutofit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sz="1800" dirty="0"/>
              <a:t>Time's sea hath been five years at its slow ebb, </a:t>
            </a:r>
            <a:br>
              <a:rPr lang="en-US" sz="1800" dirty="0"/>
            </a:br>
            <a:r>
              <a:rPr lang="en-US" sz="1800" dirty="0"/>
              <a:t>Long hours have to and fro let creep the sand, </a:t>
            </a:r>
            <a:br>
              <a:rPr lang="en-US" sz="1800" dirty="0"/>
            </a:br>
            <a:r>
              <a:rPr lang="en-US" sz="1800" dirty="0"/>
              <a:t>Since I was tangled in thy beauty's web, </a:t>
            </a:r>
            <a:br>
              <a:rPr lang="en-US" sz="1800" dirty="0"/>
            </a:br>
            <a:r>
              <a:rPr lang="en-US" sz="1800" dirty="0"/>
              <a:t>And snared by the ungloving of </a:t>
            </a:r>
            <a:r>
              <a:rPr lang="en-US" sz="1800" dirty="0" err="1"/>
              <a:t>thine</a:t>
            </a:r>
            <a:r>
              <a:rPr lang="en-US" sz="1800" dirty="0"/>
              <a:t> hand. </a:t>
            </a:r>
            <a:br>
              <a:rPr lang="en-US" sz="1800" dirty="0"/>
            </a:br>
            <a:r>
              <a:rPr lang="en-US" sz="1800" dirty="0"/>
              <a:t>And yet I never look on midnight sky, </a:t>
            </a:r>
            <a:br>
              <a:rPr lang="en-US" sz="1800" dirty="0"/>
            </a:br>
            <a:r>
              <a:rPr lang="en-US" sz="1800" dirty="0"/>
              <a:t>But I behold </a:t>
            </a:r>
            <a:r>
              <a:rPr lang="en-US" sz="1800" dirty="0" err="1"/>
              <a:t>thine</a:t>
            </a:r>
            <a:r>
              <a:rPr lang="en-US" sz="1800" dirty="0"/>
              <a:t> eyes' well </a:t>
            </a:r>
            <a:r>
              <a:rPr lang="en-US" sz="1800" dirty="0" err="1"/>
              <a:t>memory'd</a:t>
            </a:r>
            <a:r>
              <a:rPr lang="en-US" sz="1800" dirty="0"/>
              <a:t> light; </a:t>
            </a:r>
            <a:br>
              <a:rPr lang="en-US" sz="1800" dirty="0"/>
            </a:br>
            <a:r>
              <a:rPr lang="en-US" sz="1800" dirty="0"/>
              <a:t>I cannot look upon the rose's dye, </a:t>
            </a:r>
            <a:br>
              <a:rPr lang="en-US" sz="1800" dirty="0"/>
            </a:br>
            <a:r>
              <a:rPr lang="en-US" sz="1800" dirty="0"/>
              <a:t>But to thy cheek my soul doth take its flight. </a:t>
            </a:r>
            <a:br>
              <a:rPr lang="en-US" sz="1800" dirty="0"/>
            </a:br>
            <a:r>
              <a:rPr lang="en-US" sz="1800" dirty="0"/>
              <a:t>I cannot look on any budding flower, </a:t>
            </a:r>
            <a:br>
              <a:rPr lang="en-US" sz="1800" dirty="0"/>
            </a:br>
            <a:r>
              <a:rPr lang="en-US" sz="1800" dirty="0"/>
              <a:t>But my fond ear, in fancy at thy lips </a:t>
            </a:r>
            <a:br>
              <a:rPr lang="en-US" sz="1800" dirty="0"/>
            </a:br>
            <a:r>
              <a:rPr lang="en-US" sz="1800" dirty="0"/>
              <a:t>And hearkening for a love-sound, doth devour </a:t>
            </a:r>
            <a:br>
              <a:rPr lang="en-US" sz="1800" dirty="0"/>
            </a:br>
            <a:r>
              <a:rPr lang="en-US" sz="1800" dirty="0"/>
              <a:t>Its sweets in the wrong sense: -- Thou dost eclipse </a:t>
            </a:r>
            <a:br>
              <a:rPr lang="en-US" sz="1800" dirty="0"/>
            </a:br>
            <a:r>
              <a:rPr lang="en-US" sz="1800" dirty="0"/>
              <a:t>Every delight with sweet remembering, </a:t>
            </a:r>
            <a:br>
              <a:rPr lang="en-US" sz="1800" dirty="0"/>
            </a:br>
            <a:r>
              <a:rPr lang="en-US" sz="1800" dirty="0"/>
              <a:t>And grief unto my darling joys dost bring.</a:t>
            </a: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295128"/>
            <a:ext cx="4716016" cy="554461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1800" dirty="0"/>
              <a:t>Пять лет в отливе времени стекло,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800" dirty="0"/>
              <a:t>И взад-вперед ползут часов пески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800" dirty="0"/>
              <a:t>С тех пор как в сеть меня заволокло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800" dirty="0"/>
              <a:t>То, что перчатку ты сняла с руки.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800" dirty="0"/>
              <a:t>Но в полночь в небо я глядеть хочу,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800" dirty="0"/>
              <a:t>Чтоб видеть глаз так памятный мне свет.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800" dirty="0"/>
              <a:t>К твоей щеке я </a:t>
            </a:r>
            <a:r>
              <a:rPr lang="ru-RU" sz="1800" dirty="0" err="1"/>
              <a:t>мыслию</a:t>
            </a:r>
            <a:r>
              <a:rPr lang="ru-RU" sz="1800" dirty="0"/>
              <a:t> лечу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800" dirty="0"/>
              <a:t>Как только погляжу на розы цвет.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800" dirty="0"/>
              <a:t>Увижу ли бутон, держу - в мечтах –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800" dirty="0"/>
              <a:t>Я ухо жадное у губ твоих;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800" dirty="0"/>
              <a:t>Ловлю любовный смысл в твоих словах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800" dirty="0"/>
              <a:t>Толкуя ложно нежность звука их.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800" dirty="0"/>
              <a:t>Так память о тебе всё заняла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800" dirty="0"/>
              <a:t>И горечь в радости мои влила.</a:t>
            </a:r>
          </a:p>
        </p:txBody>
      </p:sp>
    </p:spTree>
    <p:extLst>
      <p:ext uri="{BB962C8B-B14F-4D97-AF65-F5344CB8AC3E}">
        <p14:creationId xmlns:p14="http://schemas.microsoft.com/office/powerpoint/2010/main" val="67104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On First Looking </a:t>
            </a:r>
            <a:r>
              <a:rPr lang="ru-RU" dirty="0"/>
              <a:t/>
            </a:r>
            <a:br>
              <a:rPr lang="ru-RU" dirty="0"/>
            </a:br>
            <a:r>
              <a:rPr lang="en-US" b="1" dirty="0"/>
              <a:t>           into Chapman's </a:t>
            </a:r>
            <a:r>
              <a:rPr lang="en-US" b="1" dirty="0" smtClean="0"/>
              <a:t>Homer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971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Much have I </a:t>
            </a:r>
            <a:r>
              <a:rPr lang="en-US" dirty="0" err="1"/>
              <a:t>travell'd</a:t>
            </a:r>
            <a:r>
              <a:rPr lang="en-US" dirty="0"/>
              <a:t> in the realms of gold,</a:t>
            </a:r>
          </a:p>
          <a:p>
            <a:pPr marL="0" indent="0">
              <a:buNone/>
            </a:pPr>
            <a:r>
              <a:rPr lang="en-US" dirty="0"/>
              <a:t>And many goodly states and kingdoms seen;</a:t>
            </a:r>
          </a:p>
          <a:p>
            <a:pPr marL="0" indent="0">
              <a:buNone/>
            </a:pPr>
            <a:r>
              <a:rPr lang="en-US" dirty="0"/>
              <a:t>Round many western islands have I been</a:t>
            </a:r>
          </a:p>
          <a:p>
            <a:pPr marL="0" indent="0">
              <a:buNone/>
            </a:pPr>
            <a:r>
              <a:rPr lang="en-US" dirty="0"/>
              <a:t>Which bards in fealty to Apollo hold.</a:t>
            </a:r>
          </a:p>
          <a:p>
            <a:pPr marL="0" indent="0">
              <a:buNone/>
            </a:pPr>
            <a:r>
              <a:rPr lang="en-US" dirty="0"/>
              <a:t>Oft of one wide expanse had I been told</a:t>
            </a:r>
          </a:p>
          <a:p>
            <a:pPr marL="0" indent="0">
              <a:buNone/>
            </a:pPr>
            <a:r>
              <a:rPr lang="en-US" dirty="0"/>
              <a:t>That deep-browed Homer ruled as his demesne; </a:t>
            </a:r>
          </a:p>
          <a:p>
            <a:pPr marL="0" indent="0">
              <a:buNone/>
            </a:pPr>
            <a:r>
              <a:rPr lang="en-US" dirty="0"/>
              <a:t>Yet did I never breathe its pure serene</a:t>
            </a:r>
          </a:p>
          <a:p>
            <a:pPr marL="0" indent="0">
              <a:buNone/>
            </a:pPr>
            <a:r>
              <a:rPr lang="en-US" dirty="0"/>
              <a:t>Till I heard Chapman speak out loud and bold: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Then felt I like some watcher of the skies</a:t>
            </a:r>
          </a:p>
          <a:p>
            <a:pPr marL="0" indent="0">
              <a:buNone/>
            </a:pPr>
            <a:r>
              <a:rPr lang="en-US" dirty="0"/>
              <a:t> When a new planet swims into his ken;</a:t>
            </a:r>
          </a:p>
          <a:p>
            <a:pPr marL="0" indent="0">
              <a:buNone/>
            </a:pPr>
            <a:r>
              <a:rPr lang="en-US" dirty="0"/>
              <a:t> Or like stout Cortez when with eagle eyes</a:t>
            </a:r>
          </a:p>
          <a:p>
            <a:pPr marL="0" indent="0">
              <a:buNone/>
            </a:pPr>
            <a:r>
              <a:rPr lang="en-US" dirty="0"/>
              <a:t> He </a:t>
            </a:r>
            <a:r>
              <a:rPr lang="en-US" dirty="0" err="1"/>
              <a:t>star'd</a:t>
            </a:r>
            <a:r>
              <a:rPr lang="en-US" dirty="0"/>
              <a:t> at the Pacific — and all his men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Look'd</a:t>
            </a:r>
            <a:r>
              <a:rPr lang="en-US" dirty="0"/>
              <a:t> at each other with a wild surmise —</a:t>
            </a:r>
          </a:p>
          <a:p>
            <a:pPr marL="0" indent="0">
              <a:buNone/>
            </a:pPr>
            <a:r>
              <a:rPr lang="en-US" dirty="0"/>
              <a:t> Silent, upon a peak in Darien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49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Перевод </a:t>
            </a:r>
            <a:r>
              <a:rPr lang="ru-RU" dirty="0" err="1" smtClean="0"/>
              <a:t>И.Ивановского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0" y="980728"/>
            <a:ext cx="4788024" cy="49685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300" dirty="0"/>
              <a:t>Much have I </a:t>
            </a:r>
            <a:r>
              <a:rPr lang="en-US" sz="2300" dirty="0" err="1"/>
              <a:t>travell'd</a:t>
            </a:r>
            <a:r>
              <a:rPr lang="en-US" sz="2300" dirty="0"/>
              <a:t> in the realms of gold,</a:t>
            </a:r>
          </a:p>
          <a:p>
            <a:pPr marL="0" indent="0">
              <a:buNone/>
            </a:pPr>
            <a:r>
              <a:rPr lang="en-US" sz="2300" dirty="0"/>
              <a:t>And many goodly states and kingdoms seen;</a:t>
            </a:r>
          </a:p>
          <a:p>
            <a:pPr marL="0" indent="0">
              <a:buNone/>
            </a:pPr>
            <a:r>
              <a:rPr lang="en-US" sz="2300" dirty="0"/>
              <a:t>Round many western islands have I been</a:t>
            </a:r>
          </a:p>
          <a:p>
            <a:pPr marL="0" indent="0">
              <a:buNone/>
            </a:pPr>
            <a:r>
              <a:rPr lang="en-US" sz="2300" dirty="0"/>
              <a:t>Which bards in fealty to Apollo hold.</a:t>
            </a:r>
          </a:p>
          <a:p>
            <a:pPr marL="0" indent="0">
              <a:buNone/>
            </a:pPr>
            <a:r>
              <a:rPr lang="en-US" sz="2300" dirty="0"/>
              <a:t>Oft of one wide expanse had I been told</a:t>
            </a:r>
          </a:p>
          <a:p>
            <a:pPr marL="0" indent="0">
              <a:buNone/>
            </a:pPr>
            <a:r>
              <a:rPr lang="en-US" sz="2300" dirty="0"/>
              <a:t>That deep-browed Homer ruled as his demesne; </a:t>
            </a:r>
          </a:p>
          <a:p>
            <a:pPr marL="0" indent="0">
              <a:buNone/>
            </a:pPr>
            <a:r>
              <a:rPr lang="en-US" sz="2300" dirty="0"/>
              <a:t>Yet did I never breathe its pure serene</a:t>
            </a:r>
          </a:p>
          <a:p>
            <a:pPr marL="0" indent="0">
              <a:buNone/>
            </a:pPr>
            <a:r>
              <a:rPr lang="en-US" sz="2300" dirty="0"/>
              <a:t>Till I heard Chapman speak out loud and bold:</a:t>
            </a:r>
          </a:p>
          <a:p>
            <a:pPr marL="0" indent="0">
              <a:buNone/>
            </a:pPr>
            <a:r>
              <a:rPr lang="en-US" sz="2300" dirty="0"/>
              <a:t> </a:t>
            </a:r>
          </a:p>
          <a:p>
            <a:pPr marL="0" indent="0">
              <a:buNone/>
            </a:pPr>
            <a:r>
              <a:rPr lang="en-US" sz="2300" dirty="0"/>
              <a:t>Then felt I like some watcher of the skies</a:t>
            </a:r>
          </a:p>
          <a:p>
            <a:pPr marL="0" indent="0">
              <a:buNone/>
            </a:pPr>
            <a:r>
              <a:rPr lang="en-US" sz="2300" dirty="0"/>
              <a:t> When a new planet swims into his ken;</a:t>
            </a:r>
          </a:p>
          <a:p>
            <a:pPr marL="0" indent="0">
              <a:buNone/>
            </a:pPr>
            <a:r>
              <a:rPr lang="en-US" sz="2300" dirty="0"/>
              <a:t> Or like stout Cortez when with eagle eyes</a:t>
            </a:r>
          </a:p>
          <a:p>
            <a:pPr marL="0" indent="0">
              <a:buNone/>
            </a:pPr>
            <a:r>
              <a:rPr lang="en-US" sz="2300" dirty="0"/>
              <a:t> He </a:t>
            </a:r>
            <a:r>
              <a:rPr lang="en-US" sz="2300" dirty="0" err="1"/>
              <a:t>star'd</a:t>
            </a:r>
            <a:r>
              <a:rPr lang="en-US" sz="2300" dirty="0"/>
              <a:t> at the Pacific — and all his men</a:t>
            </a:r>
          </a:p>
          <a:p>
            <a:pPr marL="0" indent="0">
              <a:buNone/>
            </a:pPr>
            <a:r>
              <a:rPr lang="en-US" sz="2300" dirty="0"/>
              <a:t> </a:t>
            </a:r>
            <a:r>
              <a:rPr lang="en-US" sz="2300" dirty="0" err="1"/>
              <a:t>Look'd</a:t>
            </a:r>
            <a:r>
              <a:rPr lang="en-US" sz="2300" dirty="0"/>
              <a:t> at each other with a wild surmise —</a:t>
            </a:r>
          </a:p>
          <a:p>
            <a:pPr marL="0" indent="0">
              <a:buNone/>
            </a:pPr>
            <a:r>
              <a:rPr lang="en-US" sz="2300" dirty="0"/>
              <a:t> Silent, upon a peak in Darien.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716016" y="953344"/>
            <a:ext cx="4176464" cy="59046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300" dirty="0"/>
              <a:t>Бродя среди наречий и племен</a:t>
            </a:r>
          </a:p>
          <a:p>
            <a:pPr marL="0" indent="0">
              <a:buNone/>
            </a:pPr>
            <a:r>
              <a:rPr lang="ru-RU" sz="2300" dirty="0"/>
              <a:t>В сиянье золотом прекрасных сфер,</a:t>
            </a:r>
          </a:p>
          <a:p>
            <a:pPr marL="0" indent="0">
              <a:buNone/>
            </a:pPr>
            <a:r>
              <a:rPr lang="ru-RU" sz="2300" dirty="0"/>
              <a:t>В тиши зеленых рощ, глухих пещер,</a:t>
            </a:r>
          </a:p>
          <a:p>
            <a:pPr marL="0" indent="0">
              <a:buNone/>
            </a:pPr>
            <a:r>
              <a:rPr lang="ru-RU" sz="2300" dirty="0"/>
              <a:t>Где бардами прославлен Аполлон,</a:t>
            </a:r>
          </a:p>
          <a:p>
            <a:pPr marL="0" indent="0">
              <a:buNone/>
            </a:pPr>
            <a:r>
              <a:rPr lang="ru-RU" sz="2300" dirty="0"/>
              <a:t>Я слышал о стране былых времен,</a:t>
            </a:r>
          </a:p>
          <a:p>
            <a:pPr marL="0" indent="0">
              <a:buNone/>
            </a:pPr>
            <a:r>
              <a:rPr lang="ru-RU" sz="2300" dirty="0"/>
              <a:t>Где непреклонно властвовал Гомер,</a:t>
            </a:r>
          </a:p>
          <a:p>
            <a:pPr marL="0" indent="0">
              <a:buNone/>
            </a:pPr>
            <a:r>
              <a:rPr lang="ru-RU" sz="2300" dirty="0"/>
              <a:t>Но лишь теперь во мне звучит размер,</a:t>
            </a:r>
          </a:p>
          <a:p>
            <a:pPr marL="0" indent="0">
              <a:buNone/>
            </a:pPr>
            <a:r>
              <a:rPr lang="ru-RU" sz="2300" dirty="0"/>
              <a:t>Которым смелый </a:t>
            </a:r>
            <a:r>
              <a:rPr lang="ru-RU" sz="2300" dirty="0" err="1"/>
              <a:t>Чапмен</a:t>
            </a:r>
            <a:r>
              <a:rPr lang="ru-RU" sz="2300" dirty="0"/>
              <a:t> вдохновлен.</a:t>
            </a:r>
          </a:p>
          <a:p>
            <a:pPr marL="0" indent="0">
              <a:buNone/>
            </a:pPr>
            <a:endParaRPr lang="ru-RU" sz="2300" dirty="0"/>
          </a:p>
          <a:p>
            <a:pPr marL="0" indent="0">
              <a:buNone/>
            </a:pPr>
            <a:r>
              <a:rPr lang="ru-RU" sz="2300" dirty="0"/>
              <a:t>Я звездочет, который видит лик</a:t>
            </a:r>
          </a:p>
          <a:p>
            <a:pPr marL="0" indent="0">
              <a:buNone/>
            </a:pPr>
            <a:r>
              <a:rPr lang="ru-RU" sz="2300" dirty="0"/>
              <a:t>Неведомой планеты чудных стран;</a:t>
            </a:r>
          </a:p>
          <a:p>
            <a:pPr marL="0" indent="0">
              <a:buNone/>
            </a:pPr>
            <a:r>
              <a:rPr lang="ru-RU" sz="2300" dirty="0"/>
              <a:t>А может быть, Кортес в тот вечный миг,</a:t>
            </a:r>
          </a:p>
          <a:p>
            <a:pPr marL="0" indent="0">
              <a:buNone/>
            </a:pPr>
            <a:r>
              <a:rPr lang="ru-RU" sz="2300" dirty="0"/>
              <a:t>Когда, исканьем славы обуян,</a:t>
            </a:r>
          </a:p>
          <a:p>
            <a:pPr marL="0" indent="0">
              <a:buNone/>
            </a:pPr>
            <a:r>
              <a:rPr lang="ru-RU" sz="2300" dirty="0"/>
              <a:t>С безмолвной свитой он взошел на пик</a:t>
            </a:r>
          </a:p>
          <a:p>
            <a:pPr marL="0" indent="0">
              <a:buNone/>
            </a:pPr>
            <a:r>
              <a:rPr lang="ru-RU" sz="2300" dirty="0"/>
              <a:t>И вдруг увидел Тихий океан.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131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-747464"/>
            <a:ext cx="8229600" cy="11430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774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How many bards gild the lapses of time!</a:t>
            </a:r>
          </a:p>
          <a:p>
            <a:pPr marL="0" indent="0">
              <a:buNone/>
            </a:pPr>
            <a:r>
              <a:rPr lang="en-US" dirty="0"/>
              <a:t>A few of them have ever been the food</a:t>
            </a:r>
          </a:p>
          <a:p>
            <a:pPr marL="0" indent="0">
              <a:buNone/>
            </a:pPr>
            <a:r>
              <a:rPr lang="en-US" dirty="0"/>
              <a:t>Of my delighted fancy, — I could brood</a:t>
            </a:r>
          </a:p>
          <a:p>
            <a:pPr marL="0" indent="0">
              <a:buNone/>
            </a:pPr>
            <a:r>
              <a:rPr lang="en-US" dirty="0"/>
              <a:t>Over their beauties, earthly, or sublime:</a:t>
            </a:r>
          </a:p>
          <a:p>
            <a:pPr marL="0" indent="0">
              <a:buNone/>
            </a:pPr>
            <a:r>
              <a:rPr lang="en-US" dirty="0"/>
              <a:t>And often, when I sit me down to rhyme,</a:t>
            </a:r>
          </a:p>
          <a:p>
            <a:pPr marL="0" indent="0">
              <a:buNone/>
            </a:pPr>
            <a:r>
              <a:rPr lang="en-US" dirty="0"/>
              <a:t>These will in throngs before my mind intrude:</a:t>
            </a:r>
          </a:p>
          <a:p>
            <a:pPr marL="0" indent="0">
              <a:buNone/>
            </a:pPr>
            <a:r>
              <a:rPr lang="en-US" dirty="0"/>
              <a:t>But no confusion, no disturbance rude</a:t>
            </a:r>
          </a:p>
          <a:p>
            <a:pPr marL="0" indent="0">
              <a:buNone/>
            </a:pPr>
            <a:r>
              <a:rPr lang="en-US" dirty="0"/>
              <a:t>Do they occasion; 'tis a pleasing chime.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 the unnumbered sounds that evening store;</a:t>
            </a:r>
          </a:p>
          <a:p>
            <a:pPr marL="0" indent="0">
              <a:buNone/>
            </a:pPr>
            <a:r>
              <a:rPr lang="en-US" dirty="0"/>
              <a:t>The songs of birds—the whispering of the leaves— </a:t>
            </a:r>
          </a:p>
          <a:p>
            <a:pPr marL="0" indent="0">
              <a:buNone/>
            </a:pPr>
            <a:r>
              <a:rPr lang="en-US" dirty="0"/>
              <a:t>The voice of waters—the great bell that heaves</a:t>
            </a:r>
          </a:p>
          <a:p>
            <a:pPr marL="0" indent="0">
              <a:buNone/>
            </a:pPr>
            <a:r>
              <a:rPr lang="en-US" dirty="0"/>
              <a:t>With solemn sound,—and thousand others more,</a:t>
            </a:r>
          </a:p>
          <a:p>
            <a:pPr marL="0" indent="0">
              <a:buNone/>
            </a:pPr>
            <a:r>
              <a:rPr lang="en-US" dirty="0"/>
              <a:t>That distance of recognizance bereaves,</a:t>
            </a:r>
          </a:p>
          <a:p>
            <a:pPr marL="0" indent="0">
              <a:buNone/>
            </a:pPr>
            <a:r>
              <a:rPr lang="en-US" dirty="0"/>
              <a:t>Makes pleasing music, and not wild uproar.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88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Перевод Г. Кружкова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628800"/>
            <a:ext cx="4952894" cy="47525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How many bards gild the lapses of time!</a:t>
            </a:r>
          </a:p>
          <a:p>
            <a:pPr marL="0" indent="0">
              <a:buNone/>
            </a:pPr>
            <a:r>
              <a:rPr lang="en-US" dirty="0"/>
              <a:t>A few of them have ever been the food</a:t>
            </a:r>
          </a:p>
          <a:p>
            <a:pPr marL="0" indent="0">
              <a:buNone/>
            </a:pPr>
            <a:r>
              <a:rPr lang="en-US" dirty="0"/>
              <a:t>Of my delighted fancy, — I could brood</a:t>
            </a:r>
          </a:p>
          <a:p>
            <a:pPr marL="0" indent="0">
              <a:buNone/>
            </a:pPr>
            <a:r>
              <a:rPr lang="en-US" dirty="0"/>
              <a:t>Over their beauties, earthly, or sublime:</a:t>
            </a:r>
          </a:p>
          <a:p>
            <a:pPr marL="0" indent="0">
              <a:buNone/>
            </a:pPr>
            <a:r>
              <a:rPr lang="en-US" dirty="0"/>
              <a:t>And often, when I sit me down to rhyme,</a:t>
            </a:r>
          </a:p>
          <a:p>
            <a:pPr marL="0" indent="0">
              <a:buNone/>
            </a:pPr>
            <a:r>
              <a:rPr lang="en-US" dirty="0"/>
              <a:t>These will in throngs before my mind intrude:</a:t>
            </a:r>
          </a:p>
          <a:p>
            <a:pPr marL="0" indent="0">
              <a:buNone/>
            </a:pPr>
            <a:r>
              <a:rPr lang="en-US" dirty="0"/>
              <a:t>But no confusion, no disturbance rude</a:t>
            </a:r>
          </a:p>
          <a:p>
            <a:pPr marL="0" indent="0">
              <a:buNone/>
            </a:pPr>
            <a:r>
              <a:rPr lang="en-US" dirty="0"/>
              <a:t>Do they occasion; 'tis a pleasing chime.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 the unnumbered sounds that evening store;</a:t>
            </a:r>
          </a:p>
          <a:p>
            <a:pPr marL="0" indent="0">
              <a:buNone/>
            </a:pPr>
            <a:r>
              <a:rPr lang="en-US" dirty="0"/>
              <a:t>The songs of birds—the whispering of the </a:t>
            </a:r>
            <a:r>
              <a:rPr lang="en-US" dirty="0" smtClean="0"/>
              <a:t>leaves</a:t>
            </a:r>
            <a:r>
              <a:rPr lang="en-US" dirty="0"/>
              <a:t>— </a:t>
            </a:r>
          </a:p>
          <a:p>
            <a:pPr marL="0" indent="0">
              <a:buNone/>
            </a:pPr>
            <a:r>
              <a:rPr lang="en-US" dirty="0"/>
              <a:t>The voice of waters—the great bell that heaves</a:t>
            </a:r>
          </a:p>
          <a:p>
            <a:pPr marL="0" indent="0">
              <a:buNone/>
            </a:pPr>
            <a:r>
              <a:rPr lang="en-US" dirty="0"/>
              <a:t>With solemn sound,—and thousand others more,</a:t>
            </a:r>
          </a:p>
          <a:p>
            <a:pPr marL="0" indent="0">
              <a:buNone/>
            </a:pPr>
            <a:r>
              <a:rPr lang="en-US" dirty="0"/>
              <a:t>That distance of recognizance bereaves,</a:t>
            </a:r>
          </a:p>
          <a:p>
            <a:pPr marL="0" indent="0">
              <a:buNone/>
            </a:pPr>
            <a:r>
              <a:rPr lang="en-US" dirty="0"/>
              <a:t>Makes pleasing music, and not wild uproar.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27712" y="1628800"/>
            <a:ext cx="4316288" cy="44210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Как много славных бардов золотят</a:t>
            </a:r>
          </a:p>
          <a:p>
            <a:pPr marL="0" indent="0">
              <a:buNone/>
            </a:pPr>
            <a:r>
              <a:rPr lang="ru-RU" dirty="0"/>
              <a:t>Пространства времени! Мне их творенья</a:t>
            </a:r>
          </a:p>
          <a:p>
            <a:pPr marL="0" indent="0">
              <a:buNone/>
            </a:pPr>
            <a:r>
              <a:rPr lang="ru-RU" dirty="0"/>
              <a:t>И пищей были для воображенья,</a:t>
            </a:r>
          </a:p>
          <a:p>
            <a:pPr marL="0" indent="0">
              <a:buNone/>
            </a:pPr>
            <a:r>
              <a:rPr lang="ru-RU" dirty="0"/>
              <a:t>И вечным, чистым кладезем отрад;</a:t>
            </a:r>
          </a:p>
          <a:p>
            <a:pPr marL="0" indent="0">
              <a:buNone/>
            </a:pPr>
            <a:r>
              <a:rPr lang="ru-RU" dirty="0"/>
              <a:t>И часто этих важных теней ряд</a:t>
            </a:r>
          </a:p>
          <a:p>
            <a:pPr marL="0" indent="0">
              <a:buNone/>
            </a:pPr>
            <a:r>
              <a:rPr lang="ru-RU" dirty="0"/>
              <a:t>Проходит предо мной в час вдохновенья,</a:t>
            </a:r>
          </a:p>
          <a:p>
            <a:pPr marL="0" indent="0">
              <a:buNone/>
            </a:pPr>
            <a:r>
              <a:rPr lang="ru-RU" dirty="0"/>
              <a:t>Но в мысли ни разброда, ни смятенья</a:t>
            </a:r>
          </a:p>
          <a:p>
            <a:pPr marL="0" indent="0">
              <a:buNone/>
            </a:pPr>
            <a:r>
              <a:rPr lang="ru-RU" dirty="0"/>
              <a:t>Они не вносят - только мир и лад.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Так звуки вечера в себя вбирают</a:t>
            </a:r>
          </a:p>
          <a:p>
            <a:pPr marL="0" indent="0">
              <a:buNone/>
            </a:pPr>
            <a:r>
              <a:rPr lang="ru-RU" dirty="0"/>
              <a:t>И пенье птиц, и плеск, и шум лесной,</a:t>
            </a:r>
          </a:p>
          <a:p>
            <a:pPr marL="0" indent="0">
              <a:buNone/>
            </a:pPr>
            <a:r>
              <a:rPr lang="ru-RU" dirty="0"/>
              <a:t>И благовеста гул над головой,</a:t>
            </a:r>
          </a:p>
          <a:p>
            <a:pPr marL="0" indent="0">
              <a:buNone/>
            </a:pPr>
            <a:r>
              <a:rPr lang="ru-RU" dirty="0"/>
              <a:t>И чей-то оклик, что вдали витает...</a:t>
            </a:r>
          </a:p>
          <a:p>
            <a:pPr marL="0" indent="0">
              <a:buNone/>
            </a:pPr>
            <a:r>
              <a:rPr lang="ru-RU" dirty="0"/>
              <a:t>И это все - не дикий разнобой,</a:t>
            </a:r>
          </a:p>
          <a:p>
            <a:pPr marL="0" indent="0">
              <a:buNone/>
            </a:pPr>
            <a:r>
              <a:rPr lang="ru-RU" dirty="0"/>
              <a:t>А стройную гармонию рождает.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36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2959</TotalTime>
  <Words>1769</Words>
  <Application>Microsoft Office PowerPoint</Application>
  <PresentationFormat>Экран (4:3)</PresentationFormat>
  <Paragraphs>258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John Keats 1795 – 1821</vt:lpstr>
      <vt:lpstr>Презентация PowerPoint</vt:lpstr>
      <vt:lpstr>Перевод Б.Л.Пастернака</vt:lpstr>
      <vt:lpstr>Презентация PowerPoint</vt:lpstr>
      <vt:lpstr>Перевод В.К.Житомирского</vt:lpstr>
      <vt:lpstr>On First Looking             into Chapman's Homer</vt:lpstr>
      <vt:lpstr>Перевод И.Ивановского</vt:lpstr>
      <vt:lpstr>Презентация PowerPoint</vt:lpstr>
      <vt:lpstr>Перевод Г. Кружкова</vt:lpstr>
      <vt:lpstr>Презентация PowerPoint</vt:lpstr>
      <vt:lpstr>Презентация PowerPoint</vt:lpstr>
      <vt:lpstr>Перевод С.Я.Маршака</vt:lpstr>
      <vt:lpstr>Презентация PowerPoint</vt:lpstr>
      <vt:lpstr>Перевод С.Сухарева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Tsfasman</dc:creator>
  <cp:lastModifiedBy>Tsfasman</cp:lastModifiedBy>
  <cp:revision>15</cp:revision>
  <dcterms:created xsi:type="dcterms:W3CDTF">2012-02-28T20:44:32Z</dcterms:created>
  <dcterms:modified xsi:type="dcterms:W3CDTF">2012-03-29T15:18:18Z</dcterms:modified>
</cp:coreProperties>
</file>